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9" r:id="rId2"/>
    <p:sldId id="266" r:id="rId3"/>
    <p:sldId id="265" r:id="rId4"/>
    <p:sldId id="268" r:id="rId5"/>
    <p:sldId id="267" r:id="rId6"/>
    <p:sldId id="261" r:id="rId7"/>
    <p:sldId id="262" r:id="rId8"/>
    <p:sldId id="263" r:id="rId9"/>
    <p:sldId id="269" r:id="rId10"/>
    <p:sldId id="270" r:id="rId11"/>
    <p:sldId id="271" r:id="rId12"/>
    <p:sldId id="272" r:id="rId13"/>
    <p:sldId id="273" r:id="rId14"/>
    <p:sldId id="264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56"/>
    <a:srgbClr val="E50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 showGuides="1">
      <p:cViewPr varScale="1">
        <p:scale>
          <a:sx n="104" d="100"/>
          <a:sy n="104" d="100"/>
        </p:scale>
        <p:origin x="232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7FF16-6EAC-408E-B8BD-2E688715D04B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21C1E-04FA-499B-965C-ED47BBE381F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52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21C1E-04FA-499B-965C-ED47BBE381F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118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FDED8E11-341A-45D2-85B1-F7C4DB5323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3235" y="5095875"/>
            <a:ext cx="8326302" cy="1009650"/>
          </a:xfrm>
        </p:spPr>
        <p:txBody>
          <a:bodyPr>
            <a:normAutofit/>
          </a:bodyPr>
          <a:lstStyle>
            <a:lvl1pPr marL="0" indent="0">
              <a:buNone/>
              <a:defRPr lang="en-GB" sz="2475" b="0" i="0" u="none" strike="noStrike" cap="all" spc="0" baseline="0" dirty="0">
                <a:ln>
                  <a:noFill/>
                </a:ln>
                <a:solidFill>
                  <a:schemeClr val="bg1"/>
                </a:solidFill>
                <a:uFillTx/>
                <a:latin typeface="Avenir Next Condensed Medium" panose="020B0606020202020204" pitchFamily="34" charset="0"/>
                <a:ea typeface="Avenir Next Condensed Medium" panose="020B0606020202020204" pitchFamily="34" charset="0"/>
                <a:cs typeface="Avenir Next Condensed Medium" panose="020B0606020202020204" pitchFamily="34" charset="0"/>
                <a:sym typeface="Avenir Next Condensed Medium"/>
              </a:defRPr>
            </a:lvl1pPr>
          </a:lstStyle>
          <a:p>
            <a:pPr lvl="0"/>
            <a:r>
              <a:rPr lang="nl-NL" dirty="0"/>
              <a:t>VOORBEELD VAN EEN ONDERTITEL</a:t>
            </a:r>
            <a:endParaRPr lang="en-GB" dirty="0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D9C3A310-643B-4139-9F62-77D0667471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3233" y="1196300"/>
            <a:ext cx="10458803" cy="588915"/>
          </a:xfrm>
        </p:spPr>
        <p:txBody>
          <a:bodyPr anchor="b">
            <a:noAutofit/>
          </a:bodyPr>
          <a:lstStyle>
            <a:lvl1pPr marL="0" indent="0">
              <a:buNone/>
              <a:defRPr lang="nl-NL" sz="1846" b="0" kern="1200" cap="all" baseline="0" dirty="0" smtClean="0">
                <a:solidFill>
                  <a:schemeClr val="tx2"/>
                </a:solidFill>
                <a:latin typeface="Avenir Next Condensed Medium" panose="020B0606020202020204" pitchFamily="34" charset="0"/>
                <a:ea typeface="Avenir Next Condensed Medium" panose="020B0606020202020204" pitchFamily="34" charset="0"/>
                <a:cs typeface="Avenir Next Condensed Medium" panose="020B0606020202020204" pitchFamily="34" charset="0"/>
                <a:sym typeface="Avenir Next Condensed Demi Bold"/>
              </a:defRPr>
            </a:lvl1pPr>
          </a:lstStyle>
          <a:p>
            <a:pPr lvl="0"/>
            <a:r>
              <a:rPr lang="nl-NL" dirty="0"/>
              <a:t>NAAM OPLEIDING/FACULTEIT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983EC9-36B1-B744-A87D-1AA0BEB38B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2214000"/>
            <a:ext cx="10452100" cy="280800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 sz="6750" b="1" cap="all" baseline="0">
                <a:latin typeface="Avenir Next Condensed Medium" panose="020B0606020202020204" pitchFamily="34" charset="0"/>
              </a:defRPr>
            </a:lvl1pPr>
          </a:lstStyle>
          <a:p>
            <a:r>
              <a:rPr lang="nl-NL" dirty="0"/>
              <a:t>Titel van de presentatie_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78A834E-7587-47D1-904E-6F83501F01AB}"/>
              </a:ext>
            </a:extLst>
          </p:cNvPr>
          <p:cNvSpPr/>
          <p:nvPr userDrawn="1"/>
        </p:nvSpPr>
        <p:spPr>
          <a:xfrm>
            <a:off x="8859307" y="5103827"/>
            <a:ext cx="2464905" cy="1678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69564DD-D488-489A-8A57-8596BB15F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487" y="5103827"/>
            <a:ext cx="24130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13B7015-BB4D-A84E-84E4-520C33B85D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3C40C5A-56AE-4171-945C-CD22335A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24158585-8C9B-2444-8413-2968F1CB9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48425B5-B23D-4EA7-B235-7B98BBAC2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0688633-6D41-064D-B005-BBA9338D0D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FD1EC50-7135-436A-BAF5-8E22513143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8" name="Titel 6">
            <a:extLst>
              <a:ext uri="{FF2B5EF4-FFF2-40B4-BE49-F238E27FC236}">
                <a16:creationId xmlns:a16="http://schemas.microsoft.com/office/drawing/2014/main" id="{AB6897B6-1B30-8840-AEF5-653E3015C3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9"/>
            <a:ext cx="10515600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ONDERWERP / 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2E59298-F081-4B96-8F35-36DAC9F7B51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DA6865-FA7E-094E-A575-DAADE998A2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40216" y="1628775"/>
            <a:ext cx="4910667" cy="36004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7759412-2DC6-4571-9515-2F3A4DED587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6486190-F1D1-43BB-B712-AB7BE1C1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7" name="Afbeelding 6" descr="Afbeelding met illustratie, bord, tafelgerei&#10;&#10;Automatisch gegenereerde beschrijving">
            <a:extLst>
              <a:ext uri="{FF2B5EF4-FFF2-40B4-BE49-F238E27FC236}">
                <a16:creationId xmlns:a16="http://schemas.microsoft.com/office/drawing/2014/main" id="{CFB24466-4E9B-4AD2-9A82-EE4E696985D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704" y="6338883"/>
            <a:ext cx="1180800" cy="248524"/>
          </a:xfrm>
          <a:prstGeom prst="rect">
            <a:avLst/>
          </a:prstGeom>
        </p:spPr>
      </p:pic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6F749071-8B51-4733-8DE0-48237BB09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Avenir Next Condensed Medium" panose="020B0606020202020204" pitchFamily="34" charset="0"/>
          <a:ea typeface="+mj-ea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dreads.com/author/show/1318.Susan_Beth_Pfeffer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Netwerken en Sessies</a:t>
            </a:r>
          </a:p>
        </p:txBody>
      </p:sp>
    </p:spTree>
    <p:extLst>
      <p:ext uri="{BB962C8B-B14F-4D97-AF65-F5344CB8AC3E}">
        <p14:creationId xmlns:p14="http://schemas.microsoft.com/office/powerpoint/2010/main" val="3073293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BECBDA-B509-4192-7D37-5067C1A9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S</a:t>
            </a:r>
            <a:r>
              <a:rPr lang="en-GB" dirty="0"/>
              <a:t>e</a:t>
            </a:r>
            <a:r>
              <a:rPr lang="en-NL" dirty="0"/>
              <a:t>ssion gebruik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A69048-4F80-57A9-D3EA-3385C15CFC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9368" y="1690692"/>
            <a:ext cx="10307596" cy="3905250"/>
          </a:xfrm>
        </p:spPr>
        <p:txBody>
          <a:bodyPr/>
          <a:lstStyle/>
          <a:p>
            <a:r>
              <a:rPr lang="en-NL" dirty="0"/>
              <a:t>Om een sessie op te zetten in PHP maak je gebruik van de </a:t>
            </a:r>
            <a:r>
              <a:rPr lang="en-NL" i="1" dirty="0"/>
              <a:t>superglobal:</a:t>
            </a:r>
            <a:endParaRPr lang="en-NL" dirty="0"/>
          </a:p>
          <a:p>
            <a:pPr marL="0" indent="0">
              <a:buNone/>
            </a:pPr>
            <a:r>
              <a:rPr lang="en-NL" dirty="0"/>
              <a:t>		$_SESSION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0E486-EEFB-DC30-4BC0-F15F6EEA6FD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48E3C09-F355-2A0E-B1AE-ABF482766AA0}"/>
              </a:ext>
            </a:extLst>
          </p:cNvPr>
          <p:cNvSpPr txBox="1">
            <a:spLocks/>
          </p:cNvSpPr>
          <p:nvPr/>
        </p:nvSpPr>
        <p:spPr>
          <a:xfrm>
            <a:off x="6553200" y="2375564"/>
            <a:ext cx="4800600" cy="3905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L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1CD0A9-13D7-3012-4562-09A76AA9A5EF}"/>
              </a:ext>
            </a:extLst>
          </p:cNvPr>
          <p:cNvSpPr txBox="1"/>
          <p:nvPr/>
        </p:nvSpPr>
        <p:spPr>
          <a:xfrm>
            <a:off x="838200" y="2984758"/>
            <a:ext cx="73296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rgbClr val="FF6188"/>
                </a:solidFill>
                <a:effectLst/>
                <a:latin typeface="Fira Code" panose="020B0809050000020004" pitchFamily="49" charset="0"/>
              </a:rPr>
              <a:t>&lt;?</a:t>
            </a:r>
            <a:r>
              <a:rPr lang="en-GB" b="0" dirty="0" err="1">
                <a:solidFill>
                  <a:srgbClr val="FF6188"/>
                </a:solidFill>
                <a:effectLst/>
                <a:latin typeface="Fira Code" panose="020B0809050000020004" pitchFamily="49" charset="0"/>
              </a:rPr>
              <a:t>php</a:t>
            </a:r>
            <a:endParaRPr lang="en-GB" b="0" dirty="0">
              <a:solidFill>
                <a:srgbClr val="FF6188"/>
              </a:solidFill>
              <a:effectLst/>
              <a:latin typeface="Fira Code" panose="020B0809050000020004" pitchFamily="49" charset="0"/>
            </a:endParaRPr>
          </a:p>
          <a:p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r>
              <a:rPr lang="en-GB" b="0" dirty="0" err="1">
                <a:solidFill>
                  <a:srgbClr val="AAE273"/>
                </a:solidFill>
                <a:effectLst/>
                <a:latin typeface="Fira Code" panose="020B0809050000020004" pitchFamily="49" charset="0"/>
              </a:rPr>
              <a:t>session_start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();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b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</a:br>
            <a:r>
              <a:rPr lang="en-GB" b="0" i="1" dirty="0">
                <a:solidFill>
                  <a:srgbClr val="FF6188"/>
                </a:solidFill>
                <a:effectLst/>
                <a:latin typeface="Fira Code" panose="020B0809050000020004" pitchFamily="49" charset="0"/>
              </a:rPr>
              <a:t>if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(</a:t>
            </a:r>
            <a:r>
              <a:rPr lang="en-GB" b="0" dirty="0" err="1">
                <a:solidFill>
                  <a:srgbClr val="AAE273"/>
                </a:solidFill>
                <a:effectLst/>
                <a:latin typeface="Fira Code" panose="020B0809050000020004" pitchFamily="49" charset="0"/>
              </a:rPr>
              <a:t>isset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($</a:t>
            </a:r>
            <a:r>
              <a:rPr lang="en-GB" b="0" dirty="0">
                <a:solidFill>
                  <a:srgbClr val="AAE273"/>
                </a:solidFill>
                <a:effectLst/>
                <a:latin typeface="Fira Code" panose="020B0809050000020004" pitchFamily="49" charset="0"/>
              </a:rPr>
              <a:t>_SESSION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[</a:t>
            </a:r>
            <a:r>
              <a:rPr lang="en-GB" b="0" dirty="0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'</a:t>
            </a:r>
            <a:r>
              <a:rPr lang="en-GB" b="0" dirty="0" err="1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keren_bezocht</a:t>
            </a:r>
            <a:r>
              <a:rPr lang="en-GB" b="0" dirty="0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'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]))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{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	$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_SESSION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[</a:t>
            </a:r>
            <a:r>
              <a:rPr lang="en-GB" b="0" dirty="0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'</a:t>
            </a:r>
            <a:r>
              <a:rPr lang="en-GB" b="0" dirty="0" err="1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keren_bezocht</a:t>
            </a:r>
            <a:r>
              <a:rPr lang="en-GB" b="0" dirty="0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'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]</a:t>
            </a:r>
            <a:r>
              <a:rPr lang="en-GB" b="0" i="1" dirty="0">
                <a:solidFill>
                  <a:srgbClr val="C0AAFF"/>
                </a:solidFill>
                <a:effectLst/>
                <a:latin typeface="Fira Code" panose="020B0809050000020004" pitchFamily="49" charset="0"/>
              </a:rPr>
              <a:t>++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;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}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GB" b="0" i="1" dirty="0">
                <a:solidFill>
                  <a:srgbClr val="FF6188"/>
                </a:solidFill>
                <a:effectLst/>
                <a:latin typeface="Fira Code" panose="020B0809050000020004" pitchFamily="49" charset="0"/>
              </a:rPr>
              <a:t>else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{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	$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_SESSION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[</a:t>
            </a:r>
            <a:r>
              <a:rPr lang="en-GB" b="0" dirty="0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'</a:t>
            </a:r>
            <a:r>
              <a:rPr lang="en-GB" b="0" dirty="0" err="1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keren_bezocht</a:t>
            </a:r>
            <a:r>
              <a:rPr lang="en-GB" b="0" dirty="0">
                <a:solidFill>
                  <a:srgbClr val="FFF48A"/>
                </a:solidFill>
                <a:effectLst/>
                <a:latin typeface="Fira Code" panose="020B0809050000020004" pitchFamily="49" charset="0"/>
              </a:rPr>
              <a:t>'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]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GB" b="0" i="1" dirty="0">
                <a:solidFill>
                  <a:srgbClr val="C0AAFF"/>
                </a:solidFill>
                <a:effectLst/>
                <a:latin typeface="Fira Code" panose="020B0809050000020004" pitchFamily="49" charset="0"/>
              </a:rPr>
              <a:t>=</a:t>
            </a:r>
            <a: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GB" b="0" dirty="0">
                <a:solidFill>
                  <a:srgbClr val="FC9867"/>
                </a:solidFill>
                <a:effectLst/>
                <a:latin typeface="Fira Code" panose="020B0809050000020004" pitchFamily="49" charset="0"/>
              </a:rPr>
              <a:t>1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;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}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br>
              <a:rPr lang="en-GB" b="0" dirty="0">
                <a:solidFill>
                  <a:srgbClr val="FCFCFA"/>
                </a:solidFill>
                <a:effectLst/>
                <a:latin typeface="Fira Code" panose="020B0809050000020004" pitchFamily="49" charset="0"/>
              </a:rPr>
            </a:br>
            <a:r>
              <a:rPr lang="en-GB" b="0" dirty="0" err="1">
                <a:solidFill>
                  <a:srgbClr val="AAE273"/>
                </a:solidFill>
                <a:effectLst/>
                <a:latin typeface="Fira Code" panose="020B0809050000020004" pitchFamily="49" charset="0"/>
              </a:rPr>
              <a:t>print_r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($</a:t>
            </a:r>
            <a:r>
              <a:rPr lang="en-GB" b="0" dirty="0">
                <a:solidFill>
                  <a:srgbClr val="AAE273"/>
                </a:solidFill>
                <a:effectLst/>
                <a:latin typeface="Fira Code" panose="020B0809050000020004" pitchFamily="49" charset="0"/>
              </a:rPr>
              <a:t>_SESSION</a:t>
            </a:r>
            <a:r>
              <a:rPr lang="en-GB" b="0" dirty="0">
                <a:solidFill>
                  <a:srgbClr val="C7C7C7"/>
                </a:solidFill>
                <a:effectLst/>
                <a:latin typeface="Fira Code" panose="020B0809050000020004" pitchFamily="49" charset="0"/>
              </a:rPr>
              <a:t>);</a:t>
            </a:r>
            <a:endParaRPr lang="en-GB" b="0" dirty="0">
              <a:solidFill>
                <a:srgbClr val="FCFCFA"/>
              </a:solidFill>
              <a:effectLst/>
              <a:latin typeface="Fira Code" panose="020B0809050000020004" pitchFamily="49" charset="0"/>
            </a:endParaRP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27835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tekst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Tijdelijke aanduiding voor tekst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COOKIe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195A950-9C7A-4519-B8A6-8F077E76F6B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D3833A65-C8EB-A66D-6E9E-3687121E10D0}"/>
              </a:ext>
            </a:extLst>
          </p:cNvPr>
          <p:cNvSpPr txBox="1">
            <a:spLocks/>
          </p:cNvSpPr>
          <p:nvPr/>
        </p:nvSpPr>
        <p:spPr>
          <a:xfrm>
            <a:off x="3299254" y="365129"/>
            <a:ext cx="9053653" cy="424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HTTP/1.1 200 OK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Host: localhost:8080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Date: </a:t>
            </a:r>
            <a:r>
              <a:rPr lang="nl-NL" dirty="0" err="1">
                <a:latin typeface="Courier" pitchFamily="2" charset="0"/>
              </a:rPr>
              <a:t>Fri</a:t>
            </a:r>
            <a:r>
              <a:rPr lang="nl-NL" dirty="0">
                <a:latin typeface="Courier" pitchFamily="2" charset="0"/>
              </a:rPr>
              <a:t>, 11 Nov 2022 12:33:02 GMT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Connection: close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X-</a:t>
            </a:r>
            <a:r>
              <a:rPr lang="nl-NL" dirty="0" err="1">
                <a:latin typeface="Courier" pitchFamily="2" charset="0"/>
              </a:rPr>
              <a:t>Powered</a:t>
            </a:r>
            <a:r>
              <a:rPr lang="nl-NL" dirty="0">
                <a:latin typeface="Courier" pitchFamily="2" charset="0"/>
              </a:rPr>
              <a:t>-</a:t>
            </a:r>
            <a:r>
              <a:rPr lang="nl-NL" dirty="0" err="1">
                <a:latin typeface="Courier" pitchFamily="2" charset="0"/>
              </a:rPr>
              <a:t>By</a:t>
            </a:r>
            <a:r>
              <a:rPr lang="nl-NL" dirty="0">
                <a:latin typeface="Courier" pitchFamily="2" charset="0"/>
              </a:rPr>
              <a:t>: PHP/8.1.12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Set-Cookie: </a:t>
            </a:r>
            <a:r>
              <a:rPr lang="nl-NL" dirty="0">
                <a:highlight>
                  <a:srgbClr val="E50056"/>
                </a:highlight>
                <a:latin typeface="Courier" pitchFamily="2" charset="0"/>
              </a:rPr>
              <a:t>PHPSESSID=5q9dkebv748iti2ni99f7avb1r;</a:t>
            </a:r>
            <a:r>
              <a:rPr lang="nl-NL" dirty="0">
                <a:latin typeface="Courier" pitchFamily="2" charset="0"/>
              </a:rPr>
              <a:t> </a:t>
            </a:r>
            <a:r>
              <a:rPr lang="nl-NL" dirty="0" err="1">
                <a:latin typeface="Courier" pitchFamily="2" charset="0"/>
              </a:rPr>
              <a:t>path</a:t>
            </a:r>
            <a:r>
              <a:rPr lang="nl-NL" dirty="0">
                <a:latin typeface="Courier" pitchFamily="2" charset="0"/>
              </a:rPr>
              <a:t>=/</a:t>
            </a:r>
          </a:p>
          <a:p>
            <a:pPr marL="0" indent="0">
              <a:buNone/>
            </a:pPr>
            <a:r>
              <a:rPr lang="nl-NL" dirty="0" err="1">
                <a:latin typeface="Courier" pitchFamily="2" charset="0"/>
              </a:rPr>
              <a:t>Expires</a:t>
            </a:r>
            <a:r>
              <a:rPr lang="nl-NL" dirty="0">
                <a:latin typeface="Courier" pitchFamily="2" charset="0"/>
              </a:rPr>
              <a:t>: </a:t>
            </a:r>
            <a:r>
              <a:rPr lang="nl-NL" dirty="0" err="1">
                <a:latin typeface="Courier" pitchFamily="2" charset="0"/>
              </a:rPr>
              <a:t>Thu</a:t>
            </a:r>
            <a:r>
              <a:rPr lang="nl-NL" dirty="0">
                <a:latin typeface="Courier" pitchFamily="2" charset="0"/>
              </a:rPr>
              <a:t>, 19 Nov 1981 08:52:00 GMT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Cache-Control: no-store, no-cache, must-</a:t>
            </a:r>
            <a:r>
              <a:rPr lang="nl-NL" dirty="0" err="1">
                <a:latin typeface="Courier" pitchFamily="2" charset="0"/>
              </a:rPr>
              <a:t>revalidate</a:t>
            </a:r>
            <a:endParaRPr lang="nl-NL" dirty="0">
              <a:latin typeface="Courier" pitchFamily="2" charset="0"/>
            </a:endParaRPr>
          </a:p>
          <a:p>
            <a:pPr marL="0" indent="0">
              <a:buNone/>
            </a:pPr>
            <a:r>
              <a:rPr lang="nl-NL" dirty="0" err="1">
                <a:latin typeface="Courier" pitchFamily="2" charset="0"/>
              </a:rPr>
              <a:t>Pragma</a:t>
            </a:r>
            <a:r>
              <a:rPr lang="nl-NL" dirty="0">
                <a:latin typeface="Courier" pitchFamily="2" charset="0"/>
              </a:rPr>
              <a:t>: no-cache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Content-type: </a:t>
            </a:r>
            <a:r>
              <a:rPr lang="nl-NL" dirty="0" err="1">
                <a:latin typeface="Courier" pitchFamily="2" charset="0"/>
              </a:rPr>
              <a:t>text</a:t>
            </a:r>
            <a:r>
              <a:rPr lang="nl-NL" dirty="0">
                <a:latin typeface="Courier" pitchFamily="2" charset="0"/>
              </a:rPr>
              <a:t>/html; </a:t>
            </a:r>
            <a:r>
              <a:rPr lang="nl-NL" dirty="0" err="1">
                <a:latin typeface="Courier" pitchFamily="2" charset="0"/>
              </a:rPr>
              <a:t>charset</a:t>
            </a:r>
            <a:r>
              <a:rPr lang="nl-NL" dirty="0">
                <a:latin typeface="Courier" pitchFamily="2" charset="0"/>
              </a:rPr>
              <a:t>=UTF-8</a:t>
            </a:r>
          </a:p>
        </p:txBody>
      </p:sp>
      <p:sp>
        <p:nvSpPr>
          <p:cNvPr id="8" name="Tijdelijke aanduiding voor tekst 4">
            <a:extLst>
              <a:ext uri="{FF2B5EF4-FFF2-40B4-BE49-F238E27FC236}">
                <a16:creationId xmlns:a16="http://schemas.microsoft.com/office/drawing/2014/main" id="{ED7885DB-01E9-D28E-D2DE-C0B35DD1F4BA}"/>
              </a:ext>
            </a:extLst>
          </p:cNvPr>
          <p:cNvSpPr txBox="1">
            <a:spLocks/>
          </p:cNvSpPr>
          <p:nvPr/>
        </p:nvSpPr>
        <p:spPr>
          <a:xfrm>
            <a:off x="566350" y="4635967"/>
            <a:ext cx="10787450" cy="1809661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GET / HTTP/2.0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Host: localhost:8080</a:t>
            </a:r>
          </a:p>
          <a:p>
            <a:pPr marL="0" indent="0">
              <a:buNone/>
            </a:pPr>
            <a:r>
              <a:rPr lang="nl-NL" dirty="0">
                <a:highlight>
                  <a:srgbClr val="E50056"/>
                </a:highlight>
                <a:latin typeface="Courier" pitchFamily="2" charset="0"/>
              </a:rPr>
              <a:t>Cookie: </a:t>
            </a:r>
            <a:r>
              <a:rPr lang="nl-NL" dirty="0">
                <a:latin typeface="Courier" pitchFamily="2" charset="0"/>
              </a:rPr>
              <a:t>PHPSESSID=5q9dkebv748iti2ni99f7avb1r</a:t>
            </a:r>
            <a:endParaRPr lang="nl-NL" dirty="0">
              <a:highlight>
                <a:srgbClr val="E50056"/>
              </a:highlight>
              <a:latin typeface="Courier" pitchFamily="2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0E26E-CBA0-1344-B3F5-ACB7231AA8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40689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791ED6-7C20-72BA-8438-920E58B75A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3C600-F159-0611-D77E-AA23C91969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flipV="1">
            <a:off x="838200" y="2191538"/>
            <a:ext cx="4800600" cy="1750267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632CBC-FE19-170C-ECF5-0953CE50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Cookie bekijken/Verwijderen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78F82-AC2B-0EA5-5430-35DC68C058D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2073522-5AC1-2031-4D7B-71B207DBEA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748B-04DC-54C7-13B7-8878C1423A0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12</a:t>
            </a:fld>
            <a:endParaRPr lang="nl-NL"/>
          </a:p>
        </p:txBody>
      </p: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7295145-E99F-A656-AD8E-775F39D28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191538"/>
            <a:ext cx="5207000" cy="4356100"/>
          </a:xfrm>
          <a:prstGeom prst="rect">
            <a:avLst/>
          </a:prstGeom>
        </p:spPr>
      </p:pic>
      <p:pic>
        <p:nvPicPr>
          <p:cNvPr id="14" name="Picture 13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1A09576B-3938-7D23-AA25-A6F24BD05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" y="1627723"/>
            <a:ext cx="61595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60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85AB0A-D4A6-7195-BE5C-6AD0221B02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C9AA3-E5C5-3788-7533-BAE350F75D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B18266-BE3F-307E-3D0B-44D1DBC4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Opdrachten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1948C-2494-524B-6B10-F2AF21A7C9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2286000"/>
            <a:ext cx="8973065" cy="3905250"/>
          </a:xfrm>
        </p:spPr>
        <p:txBody>
          <a:bodyPr/>
          <a:lstStyle/>
          <a:p>
            <a:r>
              <a:rPr lang="en-NL" dirty="0"/>
              <a:t>Programmeer nu de opdracht uit </a:t>
            </a:r>
            <a:r>
              <a:rPr lang="en-NL"/>
              <a:t>zoals aangegeven in het online lesmateriaal.</a:t>
            </a:r>
            <a:endParaRPr lang="en-N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4880B-F328-B0E6-C983-D388668237C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300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0" i="0" u="sng" dirty="0">
                <a:effectLst/>
                <a:latin typeface="Baskerville" panose="02020502070401020303" pitchFamily="18" charset="0"/>
                <a:ea typeface="Baskerville" panose="02020502070401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Susan Beth Pfeffer</a:t>
            </a:r>
            <a:endParaRPr lang="nl-NL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We're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all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going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to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want cookies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if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the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world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comes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to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nl-NL" dirty="0" err="1">
                <a:latin typeface="Baskerville" panose="02020502070401020303" pitchFamily="18" charset="0"/>
                <a:ea typeface="Baskerville" panose="02020502070401020303" pitchFamily="18" charset="0"/>
              </a:rPr>
              <a:t>an</a:t>
            </a:r>
            <a:r>
              <a:rPr lang="nl-NL" dirty="0">
                <a:latin typeface="Baskerville" panose="02020502070401020303" pitchFamily="18" charset="0"/>
                <a:ea typeface="Baskerville" panose="02020502070401020303" pitchFamily="18" charset="0"/>
              </a:rPr>
              <a:t> end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D6B8336-1903-440C-996F-0708B4AC0B1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79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C5819-ED01-75CF-C5DA-ACAE1B53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Inhoud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BD4E-C90C-65A8-2596-5847C29BBF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L" dirty="0"/>
              <a:t>Wat is een webserver</a:t>
            </a:r>
          </a:p>
          <a:p>
            <a:r>
              <a:rPr lang="en-NL" dirty="0"/>
              <a:t>Wat is HTTP</a:t>
            </a:r>
          </a:p>
          <a:p>
            <a:r>
              <a:rPr lang="en-NL" dirty="0"/>
              <a:t>Wat is een sessie</a:t>
            </a:r>
          </a:p>
          <a:p>
            <a:r>
              <a:rPr lang="en-NL" dirty="0"/>
              <a:t>Sessie in PHP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24D70-AFBA-4AF7-F934-BFE55269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42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webserver?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>
          <a:xfrm>
            <a:off x="838200" y="1638923"/>
            <a:ext cx="10515600" cy="4248000"/>
          </a:xfrm>
        </p:spPr>
        <p:txBody>
          <a:bodyPr/>
          <a:lstStyle/>
          <a:p>
            <a:r>
              <a:rPr lang="nl-NL" dirty="0"/>
              <a:t>Een web server is een proces wat draait op een computer</a:t>
            </a:r>
          </a:p>
          <a:p>
            <a:r>
              <a:rPr lang="nl-NL" dirty="0"/>
              <a:t>In bijna alle gevallen is dat een andere machine dan die van jezelf</a:t>
            </a:r>
          </a:p>
          <a:p>
            <a:r>
              <a:rPr lang="nl-NL" dirty="0"/>
              <a:t>Een web server handelt naar aanleiding van een HTTP </a:t>
            </a:r>
            <a:r>
              <a:rPr lang="nl-NL" dirty="0" err="1"/>
              <a:t>request</a:t>
            </a:r>
            <a:endParaRPr lang="nl-NL" dirty="0"/>
          </a:p>
          <a:p>
            <a:r>
              <a:rPr lang="nl-NL" dirty="0"/>
              <a:t>En stuurt een response</a:t>
            </a:r>
          </a:p>
          <a:p>
            <a:r>
              <a:rPr lang="nl-NL" dirty="0"/>
              <a:t>In ons geval wordt de </a:t>
            </a:r>
            <a:r>
              <a:rPr lang="nl-NL" dirty="0" err="1"/>
              <a:t>request</a:t>
            </a:r>
            <a:r>
              <a:rPr lang="nl-NL" dirty="0"/>
              <a:t> afgehandeld in PHP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AEA70E5-9056-4FB9-9185-90B77679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3</a:t>
            </a:fld>
            <a:endParaRPr lang="nl-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E9E6DF-A8BF-AEA5-AAC9-2A20A99038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1" r="2729"/>
          <a:stretch/>
        </p:blipFill>
        <p:spPr>
          <a:xfrm>
            <a:off x="1652523" y="3737382"/>
            <a:ext cx="7444409" cy="26908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4DE884-FACE-57C1-43EC-B5B87C09949E}"/>
              </a:ext>
            </a:extLst>
          </p:cNvPr>
          <p:cNvSpPr txBox="1"/>
          <p:nvPr/>
        </p:nvSpPr>
        <p:spPr>
          <a:xfrm>
            <a:off x="1557930" y="6428272"/>
            <a:ext cx="912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 dirty="0">
                <a:solidFill>
                  <a:schemeClr val="bg1"/>
                </a:solidFill>
              </a:rPr>
              <a:t>Bron: </a:t>
            </a:r>
            <a:r>
              <a:rPr lang="en-GB" sz="1400" dirty="0">
                <a:solidFill>
                  <a:schemeClr val="bg1"/>
                </a:solidFill>
              </a:rPr>
              <a:t>https://</a:t>
            </a:r>
            <a:r>
              <a:rPr lang="en-GB" sz="1400" dirty="0" err="1">
                <a:solidFill>
                  <a:schemeClr val="bg1"/>
                </a:solidFill>
              </a:rPr>
              <a:t>developer.mozilla.org</a:t>
            </a:r>
            <a:r>
              <a:rPr lang="en-GB" sz="1400" dirty="0">
                <a:solidFill>
                  <a:schemeClr val="bg1"/>
                </a:solidFill>
              </a:rPr>
              <a:t>/</a:t>
            </a:r>
            <a:r>
              <a:rPr lang="en-GB" sz="1400" dirty="0" err="1">
                <a:solidFill>
                  <a:schemeClr val="bg1"/>
                </a:solidFill>
              </a:rPr>
              <a:t>en</a:t>
            </a:r>
            <a:r>
              <a:rPr lang="en-GB" sz="1400" dirty="0">
                <a:solidFill>
                  <a:schemeClr val="bg1"/>
                </a:solidFill>
              </a:rPr>
              <a:t>-US/docs/learn/</a:t>
            </a:r>
            <a:r>
              <a:rPr lang="en-GB" sz="1400" dirty="0" err="1">
                <a:solidFill>
                  <a:schemeClr val="bg1"/>
                </a:solidFill>
              </a:rPr>
              <a:t>common_questions</a:t>
            </a:r>
            <a:r>
              <a:rPr lang="en-GB" sz="1400" dirty="0">
                <a:solidFill>
                  <a:schemeClr val="bg1"/>
                </a:solidFill>
              </a:rPr>
              <a:t>/</a:t>
            </a:r>
            <a:r>
              <a:rPr lang="en-GB" sz="1400" dirty="0" err="1">
                <a:solidFill>
                  <a:schemeClr val="bg1"/>
                </a:solidFill>
              </a:rPr>
              <a:t>what_is_a_web_server</a:t>
            </a:r>
            <a:r>
              <a:rPr lang="en-NL" sz="1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2C23-8E4C-48C3-2ACE-2CB888C55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Request sturen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99BF1-BD7F-4D9B-B347-790139BB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32793" y="3764016"/>
            <a:ext cx="10302766" cy="2569873"/>
          </a:xfrm>
        </p:spPr>
        <p:txBody>
          <a:bodyPr/>
          <a:lstStyle/>
          <a:p>
            <a:r>
              <a:rPr lang="en-NL" dirty="0"/>
              <a:t>Data gaat (in HTTP) als plain-text over de lijn en wordt vertaald van HTTP, de laag daaronder zodat het over de lijn gestuurd kan worden.</a:t>
            </a:r>
          </a:p>
          <a:p>
            <a:r>
              <a:rPr lang="en-NL" dirty="0"/>
              <a:t>Aan de andere kant van de lijn komen de bits binnen en worden weer terugvertaald per laag naar HTTP wat de server ook kan verstaan.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9C479-D499-CDBF-3B9D-1A555DE6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95F45F-8DF5-EE95-B7BD-D304CB629D82}"/>
              </a:ext>
            </a:extLst>
          </p:cNvPr>
          <p:cNvSpPr txBox="1"/>
          <p:nvPr/>
        </p:nvSpPr>
        <p:spPr>
          <a:xfrm>
            <a:off x="4088523" y="6342598"/>
            <a:ext cx="6463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Bron</a:t>
            </a:r>
            <a:r>
              <a:rPr lang="en-GB" sz="1400" dirty="0">
                <a:solidFill>
                  <a:schemeClr val="bg1"/>
                </a:solidFill>
              </a:rPr>
              <a:t>: https://</a:t>
            </a:r>
            <a:r>
              <a:rPr lang="en-GB" sz="1400" dirty="0" err="1">
                <a:solidFill>
                  <a:schemeClr val="bg1"/>
                </a:solidFill>
              </a:rPr>
              <a:t>www.freecodecamp.org</a:t>
            </a:r>
            <a:r>
              <a:rPr lang="en-GB" sz="1400" dirty="0">
                <a:solidFill>
                  <a:schemeClr val="bg1"/>
                </a:solidFill>
              </a:rPr>
              <a:t>/news/an-introduction-to-http-understanding-the-open-systems-interconnection-model-9dd06233d30e</a:t>
            </a:r>
            <a:endParaRPr lang="en-NL" sz="1400" dirty="0">
              <a:solidFill>
                <a:schemeClr val="bg1"/>
              </a:solidFill>
            </a:endParaRPr>
          </a:p>
        </p:txBody>
      </p:sp>
      <p:pic>
        <p:nvPicPr>
          <p:cNvPr id="1030" name="Picture 6" descr="Yc4ZTugFjR4A1zuGQqAQbN6Ez77yBttblRUI">
            <a:extLst>
              <a:ext uri="{FF2B5EF4-FFF2-40B4-BE49-F238E27FC236}">
                <a16:creationId xmlns:a16="http://schemas.microsoft.com/office/drawing/2014/main" id="{531F5A6C-4B17-1019-F4A7-67266F907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12" y="0"/>
            <a:ext cx="6691586" cy="376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45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A53D-4D9A-75B2-E208-5036ECE1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HTTP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EFE2F-8A1E-1AC8-2E50-3335FF335D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L" dirty="0"/>
              <a:t>Hyper Text Transfer Protocol</a:t>
            </a:r>
          </a:p>
          <a:p>
            <a:r>
              <a:rPr lang="en-NL" dirty="0"/>
              <a:t>Alles in plain-text (zowel request als response)</a:t>
            </a:r>
          </a:p>
          <a:p>
            <a:r>
              <a:rPr lang="en-NL" dirty="0"/>
              <a:t>Stateless </a:t>
            </a:r>
            <a:r>
              <a:rPr lang="en-NL" dirty="0">
                <a:sym typeface="Wingdings" pitchFamily="2" charset="2"/>
              </a:rPr>
              <a:t></a:t>
            </a:r>
          </a:p>
          <a:p>
            <a:pPr lvl="1"/>
            <a:r>
              <a:rPr lang="en-NL" dirty="0">
                <a:sym typeface="Wingdings" pitchFamily="2" charset="2"/>
              </a:rPr>
              <a:t>zodra request is afgehandeld geen connectie </a:t>
            </a:r>
          </a:p>
          <a:p>
            <a:pPr lvl="1"/>
            <a:r>
              <a:rPr lang="en-GB" dirty="0">
                <a:sym typeface="Wingdings" pitchFamily="2" charset="2"/>
              </a:rPr>
              <a:t>G</a:t>
            </a:r>
            <a:r>
              <a:rPr lang="en-NL" dirty="0">
                <a:sym typeface="Wingdings" pitchFamily="2" charset="2"/>
              </a:rPr>
              <a:t>een informatie bijhouden over client </a:t>
            </a:r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B3F42-A732-825D-DA77-18050D6ED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81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9"/>
            <a:ext cx="3097696" cy="1325563"/>
          </a:xfrm>
        </p:spPr>
        <p:txBody>
          <a:bodyPr/>
          <a:lstStyle/>
          <a:p>
            <a:r>
              <a:rPr lang="nl-NL" dirty="0"/>
              <a:t>HTTP </a:t>
            </a:r>
            <a:r>
              <a:rPr lang="nl-NL" dirty="0" err="1"/>
              <a:t>Request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GET / HTTP/2.0</a:t>
            </a:r>
          </a:p>
          <a:p>
            <a:pPr marL="0" indent="0">
              <a:buNone/>
            </a:pPr>
            <a:r>
              <a:rPr lang="nl-NL" dirty="0">
                <a:latin typeface="Courier" pitchFamily="2" charset="0"/>
              </a:rPr>
              <a:t>Host: localhost:8080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5BB44F6-C120-41F3-B732-10861A63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8" name="Titel 3">
            <a:extLst>
              <a:ext uri="{FF2B5EF4-FFF2-40B4-BE49-F238E27FC236}">
                <a16:creationId xmlns:a16="http://schemas.microsoft.com/office/drawing/2014/main" id="{D22F691C-C7EC-FF5A-1712-D1E97DB3EC63}"/>
              </a:ext>
            </a:extLst>
          </p:cNvPr>
          <p:cNvSpPr txBox="1">
            <a:spLocks/>
          </p:cNvSpPr>
          <p:nvPr/>
        </p:nvSpPr>
        <p:spPr>
          <a:xfrm>
            <a:off x="5711687" y="332693"/>
            <a:ext cx="309769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514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3200" b="1" kern="1200" cap="all" baseline="0">
                <a:solidFill>
                  <a:schemeClr val="tx2"/>
                </a:solidFill>
                <a:latin typeface="Avenir Next Condensed Medium" panose="020B0606020202020204" pitchFamily="34" charset="0"/>
                <a:ea typeface="+mj-ea"/>
                <a:cs typeface="Arial" panose="020B0604020202020204" pitchFamily="34" charset="0"/>
                <a:sym typeface="Avenir Next Condensed Demi Bold"/>
              </a:defRPr>
            </a:lvl1pPr>
          </a:lstStyle>
          <a:p>
            <a:r>
              <a:rPr lang="en-GB" dirty="0"/>
              <a:t>HTTP Response</a:t>
            </a:r>
          </a:p>
        </p:txBody>
      </p:sp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D640B198-6442-E945-AFA8-A7978F73455D}"/>
              </a:ext>
            </a:extLst>
          </p:cNvPr>
          <p:cNvSpPr txBox="1">
            <a:spLocks/>
          </p:cNvSpPr>
          <p:nvPr/>
        </p:nvSpPr>
        <p:spPr>
          <a:xfrm>
            <a:off x="5214730" y="1890649"/>
            <a:ext cx="6602896" cy="42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HTTP/2.0 200 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Host: localhost:8080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Date: </a:t>
            </a:r>
            <a:r>
              <a:rPr lang="nl-NL" dirty="0" err="1">
                <a:latin typeface="Courier" pitchFamily="2" charset="0"/>
              </a:rPr>
              <a:t>Thu</a:t>
            </a:r>
            <a:r>
              <a:rPr lang="nl-NL" dirty="0">
                <a:latin typeface="Courier" pitchFamily="2" charset="0"/>
              </a:rPr>
              <a:t>, 10 Nov 2022 15:17:37 GMT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Connection: close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X-</a:t>
            </a:r>
            <a:r>
              <a:rPr lang="nl-NL" dirty="0" err="1">
                <a:latin typeface="Courier" pitchFamily="2" charset="0"/>
              </a:rPr>
              <a:t>Powered</a:t>
            </a:r>
            <a:r>
              <a:rPr lang="nl-NL" dirty="0">
                <a:latin typeface="Courier" pitchFamily="2" charset="0"/>
              </a:rPr>
              <a:t>-</a:t>
            </a:r>
            <a:r>
              <a:rPr lang="nl-NL" dirty="0" err="1">
                <a:latin typeface="Courier" pitchFamily="2" charset="0"/>
              </a:rPr>
              <a:t>By</a:t>
            </a:r>
            <a:r>
              <a:rPr lang="nl-NL" dirty="0">
                <a:latin typeface="Courier" pitchFamily="2" charset="0"/>
              </a:rPr>
              <a:t>: PHP/8.1.12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Content-type: </a:t>
            </a:r>
            <a:r>
              <a:rPr lang="nl-NL" dirty="0" err="1">
                <a:latin typeface="Courier" pitchFamily="2" charset="0"/>
              </a:rPr>
              <a:t>text</a:t>
            </a:r>
            <a:r>
              <a:rPr lang="nl-NL" dirty="0">
                <a:latin typeface="Courier" pitchFamily="2" charset="0"/>
              </a:rPr>
              <a:t>/html; </a:t>
            </a:r>
            <a:r>
              <a:rPr lang="nl-NL" dirty="0" err="1">
                <a:latin typeface="Courier" pitchFamily="2" charset="0"/>
              </a:rPr>
              <a:t>charset</a:t>
            </a:r>
            <a:r>
              <a:rPr lang="nl-NL" dirty="0">
                <a:latin typeface="Courier" pitchFamily="2" charset="0"/>
              </a:rPr>
              <a:t>=UTF-8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>
              <a:latin typeface="Courier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&lt;!DOCTYPE html&gt;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……[verdere pagina content]</a:t>
            </a:r>
          </a:p>
        </p:txBody>
      </p:sp>
    </p:spTree>
    <p:extLst>
      <p:ext uri="{BB962C8B-B14F-4D97-AF65-F5344CB8AC3E}">
        <p14:creationId xmlns:p14="http://schemas.microsoft.com/office/powerpoint/2010/main" val="7552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Stateless</a:t>
            </a:r>
            <a:r>
              <a:rPr lang="nl-NL" dirty="0"/>
              <a:t>.. Maar?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2"/>
          </p:nvPr>
        </p:nvSpPr>
        <p:spPr>
          <a:xfrm>
            <a:off x="838199" y="1926000"/>
            <a:ext cx="9031357" cy="4248000"/>
          </a:xfrm>
        </p:spPr>
        <p:txBody>
          <a:bodyPr/>
          <a:lstStyle/>
          <a:p>
            <a:r>
              <a:rPr lang="nl-NL" dirty="0"/>
              <a:t>Als HTTP </a:t>
            </a:r>
            <a:r>
              <a:rPr lang="nl-NL" dirty="0" err="1"/>
              <a:t>stateless</a:t>
            </a:r>
            <a:r>
              <a:rPr lang="nl-NL" dirty="0"/>
              <a:t> is hoe zorg je dan voor uitwisseling informatie</a:t>
            </a:r>
          </a:p>
          <a:p>
            <a:r>
              <a:rPr lang="nl-NL" dirty="0"/>
              <a:t>Client en Server weten in essentie niets van elkaar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B963148-5A6B-48A3-8B8E-F539C547DB7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3" name="Picture 2" descr="Which Wich Chocolate Cookie">
            <a:extLst>
              <a:ext uri="{FF2B5EF4-FFF2-40B4-BE49-F238E27FC236}">
                <a16:creationId xmlns:a16="http://schemas.microsoft.com/office/drawing/2014/main" id="{74DDEB1C-FCD1-64E3-B99E-61DCECBB7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10" y="-445533"/>
            <a:ext cx="8071944" cy="774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7632B5-512B-1049-ABA0-7BE69D69CD16}"/>
              </a:ext>
            </a:extLst>
          </p:cNvPr>
          <p:cNvSpPr txBox="1"/>
          <p:nvPr/>
        </p:nvSpPr>
        <p:spPr>
          <a:xfrm>
            <a:off x="8988002" y="5596919"/>
            <a:ext cx="32056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err="1">
                <a:solidFill>
                  <a:schemeClr val="bg1"/>
                </a:solidFill>
              </a:rPr>
              <a:t>Bron</a:t>
            </a:r>
            <a:r>
              <a:rPr lang="en-GB" sz="1050" dirty="0">
                <a:solidFill>
                  <a:schemeClr val="bg1"/>
                </a:solidFill>
              </a:rPr>
              <a:t>:  https://</a:t>
            </a:r>
            <a:r>
              <a:rPr lang="en-GB" sz="1050" dirty="0" err="1">
                <a:solidFill>
                  <a:schemeClr val="bg1"/>
                </a:solidFill>
              </a:rPr>
              <a:t>www.whichwich.com</a:t>
            </a:r>
            <a:r>
              <a:rPr lang="en-GB" sz="1050" dirty="0">
                <a:solidFill>
                  <a:schemeClr val="bg1"/>
                </a:solidFill>
              </a:rPr>
              <a:t>/menu/</a:t>
            </a:r>
            <a:r>
              <a:rPr lang="en-GB" sz="1050" dirty="0" err="1">
                <a:solidFill>
                  <a:schemeClr val="bg1"/>
                </a:solidFill>
              </a:rPr>
              <a:t>menushakes</a:t>
            </a:r>
            <a:r>
              <a:rPr lang="en-GB" sz="1050" dirty="0">
                <a:solidFill>
                  <a:schemeClr val="bg1"/>
                </a:solidFill>
              </a:rPr>
              <a:t>-and-sweets/</a:t>
            </a:r>
            <a:r>
              <a:rPr lang="en-GB" sz="1050" dirty="0" err="1">
                <a:solidFill>
                  <a:schemeClr val="bg1"/>
                </a:solidFill>
              </a:rPr>
              <a:t>chocolate_cookie-rgb</a:t>
            </a:r>
            <a:r>
              <a:rPr lang="en-GB" sz="1050" dirty="0">
                <a:solidFill>
                  <a:schemeClr val="bg1"/>
                </a:solidFill>
              </a:rPr>
              <a:t>/</a:t>
            </a:r>
            <a:endParaRPr lang="en-NL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97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tekst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Tijdelijke aanduiding voor tekst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COOKIe</a:t>
            </a:r>
            <a:endParaRPr lang="nl-NL" dirty="0"/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5257800" cy="3905250"/>
          </a:xfrm>
        </p:spPr>
        <p:txBody>
          <a:bodyPr/>
          <a:lstStyle/>
          <a:p>
            <a:r>
              <a:rPr lang="nl-NL" dirty="0"/>
              <a:t>De server stuurt een Cookie door gebruik van de </a:t>
            </a:r>
            <a:r>
              <a:rPr lang="nl-NL" dirty="0">
                <a:latin typeface="Courier" pitchFamily="2" charset="0"/>
              </a:rPr>
              <a:t>Set-Cookie </a:t>
            </a:r>
            <a:r>
              <a:rPr lang="nl-NL" dirty="0">
                <a:latin typeface="+mn-lt"/>
              </a:rPr>
              <a:t>header.</a:t>
            </a:r>
          </a:p>
          <a:p>
            <a:r>
              <a:rPr lang="nl-NL" dirty="0">
                <a:latin typeface="+mn-lt"/>
              </a:rPr>
              <a:t>Browser slaat dat op en gebruikt dat bij volgende </a:t>
            </a:r>
            <a:r>
              <a:rPr lang="nl-NL" dirty="0" err="1">
                <a:latin typeface="+mn-lt"/>
              </a:rPr>
              <a:t>request</a:t>
            </a:r>
            <a:endParaRPr lang="nl-NL" dirty="0"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195A950-9C7A-4519-B8A6-8F077E76F6B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D3833A65-C8EB-A66D-6E9E-3687121E10D0}"/>
              </a:ext>
            </a:extLst>
          </p:cNvPr>
          <p:cNvSpPr txBox="1">
            <a:spLocks/>
          </p:cNvSpPr>
          <p:nvPr/>
        </p:nvSpPr>
        <p:spPr>
          <a:xfrm>
            <a:off x="6096000" y="412372"/>
            <a:ext cx="6602896" cy="42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HTTP/1.1 200 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Host: localhost:8080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X-</a:t>
            </a:r>
            <a:r>
              <a:rPr lang="nl-NL" dirty="0" err="1">
                <a:latin typeface="Courier" pitchFamily="2" charset="0"/>
              </a:rPr>
              <a:t>Powered</a:t>
            </a:r>
            <a:r>
              <a:rPr lang="nl-NL" dirty="0">
                <a:latin typeface="Courier" pitchFamily="2" charset="0"/>
              </a:rPr>
              <a:t>-</a:t>
            </a:r>
            <a:r>
              <a:rPr lang="nl-NL" dirty="0" err="1">
                <a:latin typeface="Courier" pitchFamily="2" charset="0"/>
              </a:rPr>
              <a:t>By</a:t>
            </a:r>
            <a:r>
              <a:rPr lang="nl-NL" dirty="0">
                <a:latin typeface="Courier" pitchFamily="2" charset="0"/>
              </a:rPr>
              <a:t>: PHP/8.1.12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Content-type: </a:t>
            </a:r>
            <a:r>
              <a:rPr lang="nl-NL" dirty="0" err="1">
                <a:latin typeface="Courier" pitchFamily="2" charset="0"/>
              </a:rPr>
              <a:t>text</a:t>
            </a:r>
            <a:r>
              <a:rPr lang="nl-NL" dirty="0">
                <a:latin typeface="Courier" pitchFamily="2" charset="0"/>
              </a:rPr>
              <a:t>/html; </a:t>
            </a:r>
            <a:r>
              <a:rPr lang="nl-NL" dirty="0" err="1">
                <a:latin typeface="Courier" pitchFamily="2" charset="0"/>
              </a:rPr>
              <a:t>charset</a:t>
            </a:r>
            <a:r>
              <a:rPr lang="nl-NL" dirty="0">
                <a:latin typeface="Courier" pitchFamily="2" charset="0"/>
              </a:rPr>
              <a:t>=UTF-8</a:t>
            </a:r>
          </a:p>
          <a:p>
            <a:pPr marL="0" indent="0">
              <a:buNone/>
            </a:pPr>
            <a:r>
              <a:rPr lang="en-GB" dirty="0">
                <a:effectLst/>
                <a:highlight>
                  <a:srgbClr val="E50056"/>
                </a:highlight>
                <a:latin typeface="Courier" pitchFamily="2" charset="0"/>
              </a:rPr>
              <a:t>Set-Cookie: </a:t>
            </a:r>
            <a:r>
              <a:rPr lang="en-GB" dirty="0" err="1">
                <a:effectLst/>
                <a:highlight>
                  <a:srgbClr val="E50056"/>
                </a:highlight>
                <a:latin typeface="Courier" pitchFamily="2" charset="0"/>
              </a:rPr>
              <a:t>yummy_cookie</a:t>
            </a:r>
            <a:r>
              <a:rPr lang="en-GB" dirty="0">
                <a:effectLst/>
                <a:highlight>
                  <a:srgbClr val="E50056"/>
                </a:highlight>
                <a:latin typeface="Courier" pitchFamily="2" charset="0"/>
              </a:rPr>
              <a:t>=</a:t>
            </a:r>
            <a:r>
              <a:rPr lang="en-GB" dirty="0" err="1">
                <a:effectLst/>
                <a:highlight>
                  <a:srgbClr val="E50056"/>
                </a:highlight>
                <a:latin typeface="Courier" pitchFamily="2" charset="0"/>
              </a:rPr>
              <a:t>choco</a:t>
            </a:r>
            <a:endParaRPr lang="en-GB" dirty="0">
              <a:effectLst/>
              <a:highlight>
                <a:srgbClr val="E50056"/>
              </a:highlight>
              <a:latin typeface="Courier" pitchFamily="2" charset="0"/>
            </a:endParaRPr>
          </a:p>
          <a:p>
            <a:pPr marL="0" indent="0">
              <a:buNone/>
            </a:pPr>
            <a:r>
              <a:rPr lang="en-GB" dirty="0">
                <a:effectLst/>
                <a:highlight>
                  <a:srgbClr val="E50056"/>
                </a:highlight>
                <a:latin typeface="Courier" pitchFamily="2" charset="0"/>
              </a:rPr>
              <a:t>Set-Cookie: </a:t>
            </a:r>
            <a:r>
              <a:rPr lang="en-GB" dirty="0" err="1">
                <a:effectLst/>
                <a:highlight>
                  <a:srgbClr val="E50056"/>
                </a:highlight>
                <a:latin typeface="Courier" pitchFamily="2" charset="0"/>
              </a:rPr>
              <a:t>tasty_cookie</a:t>
            </a:r>
            <a:r>
              <a:rPr lang="en-GB" dirty="0">
                <a:effectLst/>
                <a:highlight>
                  <a:srgbClr val="E50056"/>
                </a:highlight>
                <a:latin typeface="Courier" pitchFamily="2" charset="0"/>
              </a:rPr>
              <a:t>=strawberry</a:t>
            </a:r>
            <a:endParaRPr lang="nl-NL" dirty="0">
              <a:highlight>
                <a:srgbClr val="E50056"/>
              </a:highlight>
              <a:latin typeface="Courier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dirty="0">
              <a:latin typeface="Courier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&lt;!DOCTYPE html&gt;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……[verdere pagina content]</a:t>
            </a:r>
          </a:p>
        </p:txBody>
      </p:sp>
      <p:sp>
        <p:nvSpPr>
          <p:cNvPr id="8" name="Tijdelijke aanduiding voor tekst 4">
            <a:extLst>
              <a:ext uri="{FF2B5EF4-FFF2-40B4-BE49-F238E27FC236}">
                <a16:creationId xmlns:a16="http://schemas.microsoft.com/office/drawing/2014/main" id="{ED7885DB-01E9-D28E-D2DE-C0B35DD1F4BA}"/>
              </a:ext>
            </a:extLst>
          </p:cNvPr>
          <p:cNvSpPr txBox="1">
            <a:spLocks/>
          </p:cNvSpPr>
          <p:nvPr/>
        </p:nvSpPr>
        <p:spPr>
          <a:xfrm>
            <a:off x="566350" y="4635967"/>
            <a:ext cx="10787450" cy="1809661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GET / HTTP/2.0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latin typeface="Courier" pitchFamily="2" charset="0"/>
              </a:rPr>
              <a:t>Host: localhost:8080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highlight>
                  <a:srgbClr val="E50056"/>
                </a:highlight>
                <a:latin typeface="Courier" pitchFamily="2" charset="0"/>
              </a:rPr>
              <a:t>Cookie: </a:t>
            </a:r>
            <a:r>
              <a:rPr lang="nl-NL" dirty="0" err="1">
                <a:highlight>
                  <a:srgbClr val="E50056"/>
                </a:highlight>
                <a:latin typeface="Courier" pitchFamily="2" charset="0"/>
              </a:rPr>
              <a:t>yummy_cookie</a:t>
            </a:r>
            <a:r>
              <a:rPr lang="nl-NL" dirty="0">
                <a:highlight>
                  <a:srgbClr val="E50056"/>
                </a:highlight>
                <a:latin typeface="Courier" pitchFamily="2" charset="0"/>
              </a:rPr>
              <a:t>=choco; </a:t>
            </a:r>
            <a:r>
              <a:rPr lang="nl-NL" dirty="0" err="1">
                <a:highlight>
                  <a:srgbClr val="E50056"/>
                </a:highlight>
                <a:latin typeface="Courier" pitchFamily="2" charset="0"/>
              </a:rPr>
              <a:t>tasty_cookie</a:t>
            </a:r>
            <a:r>
              <a:rPr lang="nl-NL" dirty="0">
                <a:highlight>
                  <a:srgbClr val="E50056"/>
                </a:highlight>
                <a:latin typeface="Courier" pitchFamily="2" charset="0"/>
              </a:rPr>
              <a:t>=</a:t>
            </a:r>
            <a:r>
              <a:rPr lang="nl-NL" dirty="0" err="1">
                <a:highlight>
                  <a:srgbClr val="E50056"/>
                </a:highlight>
                <a:latin typeface="Courier" pitchFamily="2" charset="0"/>
              </a:rPr>
              <a:t>strawberry</a:t>
            </a:r>
            <a:endParaRPr lang="nl-NL" dirty="0">
              <a:highlight>
                <a:srgbClr val="E50056"/>
              </a:highlight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1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F551D5-51A7-010C-0E05-31C223AFF0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49D57-D4B6-3D38-A2EC-49AED9F1C98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E68046A-C9C2-DD5F-64C7-5A2E3BC1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Cookie maakt een Session mogelijk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3B3D72-11BC-C488-B80C-FBD9679A73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2286000"/>
            <a:ext cx="10515600" cy="3905250"/>
          </a:xfrm>
        </p:spPr>
        <p:txBody>
          <a:bodyPr/>
          <a:lstStyle/>
          <a:p>
            <a:r>
              <a:rPr lang="en-NL" dirty="0"/>
              <a:t>Doordat de Cookie meegestuurd wordt kun je nu dingen doen als:</a:t>
            </a:r>
          </a:p>
          <a:p>
            <a:pPr lvl="1"/>
            <a:r>
              <a:rPr lang="en-GB" dirty="0"/>
              <a:t>L</a:t>
            </a:r>
            <a:r>
              <a:rPr lang="en-NL" dirty="0"/>
              <a:t>ogin onthouden</a:t>
            </a:r>
          </a:p>
          <a:p>
            <a:pPr lvl="1"/>
            <a:r>
              <a:rPr lang="en-GB" dirty="0"/>
              <a:t>I</a:t>
            </a:r>
            <a:r>
              <a:rPr lang="en-NL" dirty="0"/>
              <a:t>ngevulde formulieren opslaan</a:t>
            </a:r>
          </a:p>
          <a:p>
            <a:pPr lvl="1"/>
            <a:r>
              <a:rPr lang="en-GB" dirty="0"/>
              <a:t>I</a:t>
            </a:r>
            <a:r>
              <a:rPr lang="en-NL" dirty="0"/>
              <a:t>nformatie uitwisselen die bij deze ene cliënt hoort.</a:t>
            </a:r>
          </a:p>
          <a:p>
            <a:pPr lvl="1"/>
            <a:endParaRPr lang="en-NL" dirty="0"/>
          </a:p>
          <a:p>
            <a:r>
              <a:rPr lang="en-NL" dirty="0"/>
              <a:t>Dit noemen we een Session of een sessie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A1431-1EF8-8D7F-B390-82C31579F7E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34912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-PP">
      <a:majorFont>
        <a:latin typeface="Avenir Next Condensed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EF9A252-3336-B34F-A2D0-7597EF4B72BD}" vid="{0A648A58-D04E-DD47-BF3B-878803F28ADC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Presentatie_Smal</Template>
  <TotalTime>1313</TotalTime>
  <Words>630</Words>
  <Application>Microsoft Macintosh PowerPoint</Application>
  <PresentationFormat>Widescreen</PresentationFormat>
  <Paragraphs>107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Avenir Next Condensed Medium</vt:lpstr>
      <vt:lpstr>Baskerville</vt:lpstr>
      <vt:lpstr>Calibri</vt:lpstr>
      <vt:lpstr>Courier</vt:lpstr>
      <vt:lpstr>Fira Code</vt:lpstr>
      <vt:lpstr>Presentatie_Smal</vt:lpstr>
      <vt:lpstr>PowerPoint Presentation</vt:lpstr>
      <vt:lpstr>Inhoud</vt:lpstr>
      <vt:lpstr>Wat is een webserver?</vt:lpstr>
      <vt:lpstr>Request sturen</vt:lpstr>
      <vt:lpstr>HTTP</vt:lpstr>
      <vt:lpstr>HTTP Request</vt:lpstr>
      <vt:lpstr>Stateless.. Maar?</vt:lpstr>
      <vt:lpstr>COOKIe</vt:lpstr>
      <vt:lpstr>Cookie maakt een Session mogelijk</vt:lpstr>
      <vt:lpstr>Session gebruik</vt:lpstr>
      <vt:lpstr>COOKIe</vt:lpstr>
      <vt:lpstr>Cookie bekijken/Verwijderen</vt:lpstr>
      <vt:lpstr>Opdrachten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Fritz van Deventer</dc:creator>
  <cp:lastModifiedBy>Fritz van Deventer</cp:lastModifiedBy>
  <cp:revision>13</cp:revision>
  <dcterms:created xsi:type="dcterms:W3CDTF">2022-11-10T14:54:16Z</dcterms:created>
  <dcterms:modified xsi:type="dcterms:W3CDTF">2022-11-11T12:47:38Z</dcterms:modified>
</cp:coreProperties>
</file>